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89" r:id="rId2"/>
    <p:sldId id="290" r:id="rId3"/>
    <p:sldId id="332" r:id="rId4"/>
    <p:sldId id="259" r:id="rId5"/>
    <p:sldId id="333" r:id="rId6"/>
    <p:sldId id="327" r:id="rId7"/>
    <p:sldId id="295" r:id="rId8"/>
  </p:sldIdLst>
  <p:sldSz cx="10799763" cy="7199313"/>
  <p:notesSz cx="6858000" cy="9144000"/>
  <p:embeddedFontLst>
    <p:embeddedFont>
      <p:font typeface="Neue Haas Grotesk Text Pro" panose="020B0504020202020204" pitchFamily="34" charset="0"/>
      <p:regular r:id="rId11"/>
      <p:bold r:id="rId12"/>
      <p:italic r:id="rId13"/>
      <p:boldItalic r:id="rId14"/>
    </p:embeddedFont>
    <p:embeddedFont>
      <p:font typeface="Nexa Extra Light" panose="00000200000000000000" pitchFamily="2" charset="0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535" userDrawn="1">
          <p15:clr>
            <a:srgbClr val="A4A3A4"/>
          </p15:clr>
        </p15:guide>
        <p15:guide id="2" pos="34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9C6D"/>
    <a:srgbClr val="194A68"/>
    <a:srgbClr val="FFF4E4"/>
    <a:srgbClr val="3A3A3A"/>
    <a:srgbClr val="BABABA"/>
    <a:srgbClr val="5287A8"/>
    <a:srgbClr val="156082"/>
    <a:srgbClr val="ACD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21" autoAdjust="0"/>
    <p:restoredTop sz="94689" autoAdjust="0"/>
  </p:normalViewPr>
  <p:slideViewPr>
    <p:cSldViewPr snapToGrid="0" showGuides="1">
      <p:cViewPr varScale="1">
        <p:scale>
          <a:sx n="90" d="100"/>
          <a:sy n="90" d="100"/>
        </p:scale>
        <p:origin x="1302" y="102"/>
      </p:cViewPr>
      <p:guideLst>
        <p:guide orient="horz" pos="4535"/>
        <p:guide pos="34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97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0926212-3CAC-B939-B5E1-F1720D68DE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F175E92-FBFA-B728-C403-36369443AD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F376A-9283-4FA1-AAEC-4E7F5E2277A4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FEDE3-4DA1-9659-91C2-0C63D140D6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FF285-481C-7CFC-452F-986862EC9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FAD3FB-509D-4838-965A-63C043B5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61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AD36F-0D89-450E-ADCC-FBE6048D914F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52032-2AAE-417C-B2A0-2018F8FEA3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60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7765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1D2D-B8CC-D663-90AB-E2FC9EE6B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4CF9D5E4-7993-C999-3203-CC196D8B2B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3F5528E-C8E6-877E-E779-13FA3750FD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0077BD-F471-AC95-2007-4266EC6AD0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583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401F0-345F-BB58-3964-928B9961E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5BB45F6F-8111-DD35-EC0B-0B09703A77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02573E8-DA9F-8E00-1B14-10725AE100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/>
              <a:t>Exemplos: tradução – interpretação (procurando </a:t>
            </a:r>
            <a:r>
              <a:rPr lang="pt-BR" dirty="0" err="1"/>
              <a:t>nemo</a:t>
            </a:r>
            <a:r>
              <a:rPr lang="pt-BR" dirty="0"/>
              <a:t>) – matemática (</a:t>
            </a:r>
            <a:r>
              <a:rPr lang="pt-BR" dirty="0" err="1"/>
              <a:t>CoT</a:t>
            </a:r>
            <a:r>
              <a:rPr lang="pt-BR" dirty="0"/>
              <a:t>) – Teoria da Mente – Julgamento***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A7D61CB-6A19-7932-10C9-75B3C34270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0440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F407F-DE54-61CF-0AB4-8165E7559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FBA80895-1FFF-70EF-DE16-E83207A4DC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DD04429D-3E53-14B3-B46D-3FE9601386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A2205-E829-B0C0-F02E-E4BD7BD129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3881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938EA-909C-0318-C97C-A12CA9AD1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EA796A47-5AFE-6052-7A50-E6DB3E71B0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52376030-F3D9-AADF-E240-DDA123FB91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D6B54C8-B881-C1C2-FFC5-3B638D31D4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0292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589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25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693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346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0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31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96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04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008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9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E94DF3-B6D8-4890-9AF7-6E86003CF959}" type="datetimeFigureOut">
              <a:rPr lang="pt-BR" smtClean="0"/>
              <a:t>12/11/2025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7964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1A3B27C-6660-F0F5-5858-B76F370503E5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71825A8-EDEE-8AB4-58FE-723AA781F46F}"/>
              </a:ext>
            </a:extLst>
          </p:cNvPr>
          <p:cNvSpPr/>
          <p:nvPr/>
        </p:nvSpPr>
        <p:spPr>
          <a:xfrm>
            <a:off x="6782762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671A5AF-9C47-1A8F-77D0-5E7644F89856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0DE8887-EB35-A655-475C-3E9CBC597C60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53BBB00-DCB2-9946-0747-F909308B7B7A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1E35F836-7E40-0FE4-8764-90D4A25805B6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5F34BD6-FBA0-C859-987E-840C46FBCF3A}"/>
              </a:ext>
            </a:extLst>
          </p:cNvPr>
          <p:cNvSpPr txBox="1"/>
          <p:nvPr/>
        </p:nvSpPr>
        <p:spPr>
          <a:xfrm>
            <a:off x="1154779" y="3739199"/>
            <a:ext cx="84634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HABILIDADES E </a:t>
            </a:r>
            <a:r>
              <a:rPr lang="pt-BR" sz="48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COMPORTAMENTOS</a:t>
            </a:r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 EMERGENTES</a:t>
            </a:r>
          </a:p>
          <a:p>
            <a:pPr algn="ctr"/>
            <a:r>
              <a:rPr lang="pt-BR" sz="36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DOS LLMS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6593667-8344-D095-5801-7A17A296B1D1}"/>
              </a:ext>
            </a:extLst>
          </p:cNvPr>
          <p:cNvSpPr txBox="1"/>
          <p:nvPr/>
        </p:nvSpPr>
        <p:spPr>
          <a:xfrm>
            <a:off x="2163869" y="6509188"/>
            <a:ext cx="6036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GEORGE MARMELSTEIN</a:t>
            </a:r>
          </a:p>
        </p:txBody>
      </p:sp>
    </p:spTree>
    <p:extLst>
      <p:ext uri="{BB962C8B-B14F-4D97-AF65-F5344CB8AC3E}">
        <p14:creationId xmlns:p14="http://schemas.microsoft.com/office/powerpoint/2010/main" val="3906768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7F91A-B0BF-6123-8CD2-388F580BB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241DC01E-8691-87FE-FE39-3711F419C305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BD2D9EE9-23BB-6D9E-BE66-3BC1981538F0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A30E2534-E81F-6279-19FF-A095EF68B06E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207A99E6-5767-C3DE-F7AA-D7D07C69F397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ECA5D342-94C7-74B8-E378-270926843555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72FF53-21D4-D58B-AEC3-6FD2777696A8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8142ABC-F946-4027-DB80-5D277866D007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F9DF9F2D-A1D0-280B-1D7C-C4BF6A9999C2}"/>
              </a:ext>
            </a:extLst>
          </p:cNvPr>
          <p:cNvSpPr txBox="1"/>
          <p:nvPr/>
        </p:nvSpPr>
        <p:spPr>
          <a:xfrm>
            <a:off x="621862" y="2385407"/>
            <a:ext cx="6591061" cy="1815882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28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Capacidades que surgem espontaneamente nos </a:t>
            </a:r>
            <a:r>
              <a:rPr lang="pt-BR" sz="2800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LLMs</a:t>
            </a:r>
            <a:r>
              <a:rPr lang="pt-BR" sz="28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 após atingir certa escala sem programação explícita.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EABC3B7-E8C2-C6CA-33B0-3C3063EE06CE}"/>
              </a:ext>
            </a:extLst>
          </p:cNvPr>
          <p:cNvSpPr txBox="1"/>
          <p:nvPr/>
        </p:nvSpPr>
        <p:spPr>
          <a:xfrm>
            <a:off x="705608" y="310289"/>
            <a:ext cx="6507315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4300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HABILIDADES EMERGENTES</a:t>
            </a:r>
            <a:endParaRPr kumimoji="0" lang="pt-BR" sz="4300" b="0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5736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F20EBD-9487-CCCE-D8B0-AF99360E4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2AD9CB82-58C6-23DB-EC6F-6342AB4F9104}"/>
              </a:ext>
            </a:extLst>
          </p:cNvPr>
          <p:cNvSpPr/>
          <p:nvPr/>
        </p:nvSpPr>
        <p:spPr>
          <a:xfrm>
            <a:off x="5795173" y="1687247"/>
            <a:ext cx="869451" cy="432516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EF22234-E1BE-4769-1270-DADE05DF317F}"/>
              </a:ext>
            </a:extLst>
          </p:cNvPr>
          <p:cNvSpPr/>
          <p:nvPr/>
        </p:nvSpPr>
        <p:spPr>
          <a:xfrm>
            <a:off x="6782762" y="1474956"/>
            <a:ext cx="860323" cy="257049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154748E-A73D-E003-14D7-CF7E777618EA}"/>
              </a:ext>
            </a:extLst>
          </p:cNvPr>
          <p:cNvSpPr/>
          <p:nvPr/>
        </p:nvSpPr>
        <p:spPr>
          <a:xfrm>
            <a:off x="7770351" y="1474955"/>
            <a:ext cx="860323" cy="391157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4608FE2E-60CD-A58D-CBC5-7E791B30BA4E}"/>
              </a:ext>
            </a:extLst>
          </p:cNvPr>
          <p:cNvSpPr/>
          <p:nvPr/>
        </p:nvSpPr>
        <p:spPr>
          <a:xfrm>
            <a:off x="8757940" y="1186900"/>
            <a:ext cx="895206" cy="45396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6CD33095-1316-913D-8937-F9D3D8A083C3}"/>
              </a:ext>
            </a:extLst>
          </p:cNvPr>
          <p:cNvSpPr/>
          <p:nvPr/>
        </p:nvSpPr>
        <p:spPr>
          <a:xfrm>
            <a:off x="9745529" y="1792729"/>
            <a:ext cx="860323" cy="27427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DE277433-479C-D4E7-3825-3CEDD7BC875C}"/>
              </a:ext>
            </a:extLst>
          </p:cNvPr>
          <p:cNvSpPr/>
          <p:nvPr/>
        </p:nvSpPr>
        <p:spPr>
          <a:xfrm>
            <a:off x="4844726" y="1932009"/>
            <a:ext cx="823181" cy="331131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F079866-52CF-3429-F7E5-33E9F40F0EC9}"/>
              </a:ext>
            </a:extLst>
          </p:cNvPr>
          <p:cNvSpPr txBox="1"/>
          <p:nvPr/>
        </p:nvSpPr>
        <p:spPr>
          <a:xfrm>
            <a:off x="403636" y="58209"/>
            <a:ext cx="7926999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TAXINOMIA</a:t>
            </a:r>
            <a:r>
              <a:rPr kumimoji="0" lang="pt-BR" sz="4300" b="0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 DAS HABILIDADES DOS LLMS</a:t>
            </a:r>
            <a:endParaRPr kumimoji="0" lang="pt-BR" sz="4300" b="0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07F0509D-1B9A-0125-F60D-390C551A4FDE}"/>
              </a:ext>
            </a:extLst>
          </p:cNvPr>
          <p:cNvSpPr/>
          <p:nvPr/>
        </p:nvSpPr>
        <p:spPr>
          <a:xfrm>
            <a:off x="2021393" y="2740364"/>
            <a:ext cx="2931029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COMPREENSÃO E APRENDIZADO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D8E5FF59-E69F-BBD3-454B-FE0259251DA3}"/>
              </a:ext>
            </a:extLst>
          </p:cNvPr>
          <p:cNvSpPr/>
          <p:nvPr/>
        </p:nvSpPr>
        <p:spPr>
          <a:xfrm>
            <a:off x="5592240" y="1736662"/>
            <a:ext cx="2931028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PROCESSAMENTO LINGUÍSTICO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6" name="Fluxograma: Processo Alternativo 15">
            <a:extLst>
              <a:ext uri="{FF2B5EF4-FFF2-40B4-BE49-F238E27FC236}">
                <a16:creationId xmlns:a16="http://schemas.microsoft.com/office/drawing/2014/main" id="{38225541-3D9B-783F-C0DA-18614B69E300}"/>
              </a:ext>
            </a:extLst>
          </p:cNvPr>
          <p:cNvSpPr/>
          <p:nvPr/>
        </p:nvSpPr>
        <p:spPr>
          <a:xfrm>
            <a:off x="5602750" y="3749453"/>
            <a:ext cx="2931029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RESOLUÇÃO DE PROBLEMAS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5" name="Fluxograma: Processo Alternativo 24">
            <a:extLst>
              <a:ext uri="{FF2B5EF4-FFF2-40B4-BE49-F238E27FC236}">
                <a16:creationId xmlns:a16="http://schemas.microsoft.com/office/drawing/2014/main" id="{7C58D8F5-4DDC-6FC9-844A-F466EB44BBE3}"/>
              </a:ext>
            </a:extLst>
          </p:cNvPr>
          <p:cNvSpPr/>
          <p:nvPr/>
        </p:nvSpPr>
        <p:spPr>
          <a:xfrm>
            <a:off x="2042412" y="4793914"/>
            <a:ext cx="2931030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COGNIÇÃO SOCIAL E MORAL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6" name="Fluxograma: Processo Alternativo 25">
            <a:extLst>
              <a:ext uri="{FF2B5EF4-FFF2-40B4-BE49-F238E27FC236}">
                <a16:creationId xmlns:a16="http://schemas.microsoft.com/office/drawing/2014/main" id="{CE87D578-4D9E-FC30-8E4A-C277C558FE54}"/>
              </a:ext>
            </a:extLst>
          </p:cNvPr>
          <p:cNvSpPr/>
          <p:nvPr/>
        </p:nvSpPr>
        <p:spPr>
          <a:xfrm>
            <a:off x="5634280" y="5835814"/>
            <a:ext cx="2933619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AGENTICIDADE E COMPORTAMENTOS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19F464BC-1F10-2A7F-3108-681C212A9AD6}"/>
              </a:ext>
            </a:extLst>
          </p:cNvPr>
          <p:cNvCxnSpPr>
            <a:cxnSpLocks/>
          </p:cNvCxnSpPr>
          <p:nvPr/>
        </p:nvCxnSpPr>
        <p:spPr>
          <a:xfrm flipH="1" flipV="1">
            <a:off x="5269919" y="1470503"/>
            <a:ext cx="52188" cy="4758653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E931E6FC-9F7A-FDBE-916A-B660B748605F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269919" y="2117351"/>
            <a:ext cx="322321" cy="0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2ACCBB63-CF02-C7EF-BA68-7E8DFE35D660}"/>
              </a:ext>
            </a:extLst>
          </p:cNvPr>
          <p:cNvCxnSpPr>
            <a:cxnSpLocks/>
          </p:cNvCxnSpPr>
          <p:nvPr/>
        </p:nvCxnSpPr>
        <p:spPr>
          <a:xfrm flipH="1">
            <a:off x="5296013" y="4140169"/>
            <a:ext cx="322321" cy="0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C4DE20EB-2575-0A47-38E7-C9B875B8BDEC}"/>
              </a:ext>
            </a:extLst>
          </p:cNvPr>
          <p:cNvCxnSpPr>
            <a:cxnSpLocks/>
          </p:cNvCxnSpPr>
          <p:nvPr/>
        </p:nvCxnSpPr>
        <p:spPr>
          <a:xfrm flipH="1">
            <a:off x="5322107" y="6229156"/>
            <a:ext cx="322321" cy="0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148CC93C-7179-92F5-67E6-8DB71E5422DB}"/>
              </a:ext>
            </a:extLst>
          </p:cNvPr>
          <p:cNvCxnSpPr>
            <a:cxnSpLocks/>
          </p:cNvCxnSpPr>
          <p:nvPr/>
        </p:nvCxnSpPr>
        <p:spPr>
          <a:xfrm flipH="1">
            <a:off x="4944505" y="3121053"/>
            <a:ext cx="322321" cy="0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57CAEB46-819B-80B0-BCB7-22A2B78997A5}"/>
              </a:ext>
            </a:extLst>
          </p:cNvPr>
          <p:cNvCxnSpPr>
            <a:cxnSpLocks/>
          </p:cNvCxnSpPr>
          <p:nvPr/>
        </p:nvCxnSpPr>
        <p:spPr>
          <a:xfrm flipH="1">
            <a:off x="4968618" y="5206016"/>
            <a:ext cx="322321" cy="0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22CA562-6130-D213-7B7F-AD4074CD0B9E}"/>
              </a:ext>
            </a:extLst>
          </p:cNvPr>
          <p:cNvSpPr txBox="1"/>
          <p:nvPr/>
        </p:nvSpPr>
        <p:spPr>
          <a:xfrm>
            <a:off x="8567899" y="1517186"/>
            <a:ext cx="20425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Geração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Extração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Classificação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Transformação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2AD4646F-8DEA-79F7-F159-0F32C91C3911}"/>
              </a:ext>
            </a:extLst>
          </p:cNvPr>
          <p:cNvSpPr txBox="1"/>
          <p:nvPr/>
        </p:nvSpPr>
        <p:spPr>
          <a:xfrm>
            <a:off x="36521" y="2014125"/>
            <a:ext cx="19802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lvl="0" indent="-179388">
              <a:buFontTx/>
              <a:buChar char="-"/>
              <a:defRPr/>
            </a:pPr>
            <a:r>
              <a:rPr lang="pt-BR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In-context</a:t>
            </a:r>
            <a:endParaRPr lang="pt-BR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  <a:p>
            <a:pPr marL="179388" lvl="0" indent="-179388">
              <a:buFontTx/>
              <a:buChar char="-"/>
              <a:defRPr/>
            </a:pPr>
            <a:r>
              <a:rPr lang="pt-BR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Few</a:t>
            </a: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-shot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Generalização e inferência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Winograd</a:t>
            </a: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Schema</a:t>
            </a: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Challenge</a:t>
            </a:r>
            <a:endParaRPr lang="pt-BR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122CED77-3073-6ABE-C6A7-0617AC8E8C1C}"/>
              </a:ext>
            </a:extLst>
          </p:cNvPr>
          <p:cNvSpPr txBox="1"/>
          <p:nvPr/>
        </p:nvSpPr>
        <p:spPr>
          <a:xfrm>
            <a:off x="8618645" y="3337123"/>
            <a:ext cx="21478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Planejamento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Raciocínio Lógico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Matemático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Cadeia de pensamento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7DC7C26B-6718-06EB-C8CF-A23E08151AFF}"/>
              </a:ext>
            </a:extLst>
          </p:cNvPr>
          <p:cNvSpPr txBox="1"/>
          <p:nvPr/>
        </p:nvSpPr>
        <p:spPr>
          <a:xfrm>
            <a:off x="117973" y="4401130"/>
            <a:ext cx="22785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Teoria da mente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Persuasão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Modelagem cognitiva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Valoração ética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Senso de justiça?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Consciência? Introspecção?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D57B61CF-A505-1348-4BC4-C626189DFD6A}"/>
              </a:ext>
            </a:extLst>
          </p:cNvPr>
          <p:cNvSpPr txBox="1"/>
          <p:nvPr/>
        </p:nvSpPr>
        <p:spPr>
          <a:xfrm>
            <a:off x="8659213" y="5550888"/>
            <a:ext cx="19106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Agência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Planejamento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Ações</a:t>
            </a:r>
          </a:p>
          <a:p>
            <a:pPr marL="179388" lvl="0" indent="-179388">
              <a:buFontTx/>
              <a:buChar char="-"/>
              <a:defRPr/>
            </a:pPr>
            <a:r>
              <a:rPr lang="pt-BR" b="1">
                <a:solidFill>
                  <a:schemeClr val="bg1"/>
                </a:solidFill>
                <a:latin typeface="Nexa Extra Light" panose="00000200000000000000" pitchFamily="2" charset="0"/>
              </a:rPr>
              <a:t>Fingimento?</a:t>
            </a:r>
            <a:endParaRPr lang="pt-BR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  <a:p>
            <a:pPr marL="179388" lvl="0" indent="-179388">
              <a:buFontTx/>
              <a:buChar char="-"/>
              <a:defRPr/>
            </a:pPr>
            <a:r>
              <a:rPr lang="pt-BR" b="1" dirty="0">
                <a:solidFill>
                  <a:schemeClr val="bg1"/>
                </a:solidFill>
                <a:latin typeface="Nexa Extra Light" panose="00000200000000000000" pitchFamily="2" charset="0"/>
              </a:rPr>
              <a:t>Manipulação?</a:t>
            </a:r>
          </a:p>
        </p:txBody>
      </p:sp>
    </p:spTree>
    <p:extLst>
      <p:ext uri="{BB962C8B-B14F-4D97-AF65-F5344CB8AC3E}">
        <p14:creationId xmlns:p14="http://schemas.microsoft.com/office/powerpoint/2010/main" val="2338135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FA0649C-3216-91AD-48C7-3B88168D6560}"/>
              </a:ext>
            </a:extLst>
          </p:cNvPr>
          <p:cNvSpPr/>
          <p:nvPr/>
        </p:nvSpPr>
        <p:spPr>
          <a:xfrm>
            <a:off x="5790360" y="1805376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EFE1030-C5D5-6909-F8AB-575C55C01F0D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BD4B52-F179-EA0D-29AC-1FA45BD4EFBF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D491601-27A4-A72E-8FB0-CC31EC7BFC9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97EF1DB-7A54-6AF0-EA19-F1DFBE734FA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6837A6C-C695-48A5-B025-1D4E27B7A5D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33BC214-498D-5E08-D828-5691DD72A807}"/>
              </a:ext>
            </a:extLst>
          </p:cNvPr>
          <p:cNvSpPr txBox="1"/>
          <p:nvPr/>
        </p:nvSpPr>
        <p:spPr>
          <a:xfrm>
            <a:off x="1583829" y="128862"/>
            <a:ext cx="73078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MÉTODOS PARA MEDIR A </a:t>
            </a: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“INTELIGÊNCIA”</a:t>
            </a: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 DOS LLMS</a:t>
            </a:r>
            <a:endParaRPr kumimoji="0" lang="pt-BR" sz="4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F2CC4815-17B0-F455-29AE-610D384F1E99}"/>
              </a:ext>
            </a:extLst>
          </p:cNvPr>
          <p:cNvSpPr/>
          <p:nvPr/>
        </p:nvSpPr>
        <p:spPr>
          <a:xfrm>
            <a:off x="304983" y="2677317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TESTE DE</a:t>
            </a:r>
            <a:r>
              <a:rPr kumimoji="0" lang="pt-BR" sz="20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TURING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(JOGO DA IMITAÇÃO)</a:t>
            </a:r>
          </a:p>
        </p:txBody>
      </p:sp>
      <p:sp>
        <p:nvSpPr>
          <p:cNvPr id="19" name="Fluxograma: Processo Alternativo 18">
            <a:extLst>
              <a:ext uri="{FF2B5EF4-FFF2-40B4-BE49-F238E27FC236}">
                <a16:creationId xmlns:a16="http://schemas.microsoft.com/office/drawing/2014/main" id="{C71E9B16-B30A-CA8C-D594-EBED458F97E0}"/>
              </a:ext>
            </a:extLst>
          </p:cNvPr>
          <p:cNvSpPr/>
          <p:nvPr/>
        </p:nvSpPr>
        <p:spPr>
          <a:xfrm>
            <a:off x="304983" y="4268050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BENCHMARKS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(TESTES POR ÁREA)</a:t>
            </a:r>
          </a:p>
        </p:txBody>
      </p:sp>
      <p:sp>
        <p:nvSpPr>
          <p:cNvPr id="20" name="Fluxograma: Processo Alternativo 19">
            <a:extLst>
              <a:ext uri="{FF2B5EF4-FFF2-40B4-BE49-F238E27FC236}">
                <a16:creationId xmlns:a16="http://schemas.microsoft.com/office/drawing/2014/main" id="{4C347F2A-6054-6F2A-0214-645A375D60C3}"/>
              </a:ext>
            </a:extLst>
          </p:cNvPr>
          <p:cNvSpPr/>
          <p:nvPr/>
        </p:nvSpPr>
        <p:spPr>
          <a:xfrm>
            <a:off x="5606353" y="2677317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WINOGRAD</a:t>
            </a:r>
            <a:r>
              <a:rPr kumimoji="0" lang="pt-BR" sz="20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SCHEMA CHALLENGE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(JOGO</a:t>
            </a:r>
            <a:r>
              <a:rPr kumimoji="0" lang="pt-BR" sz="20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DE CONTEXTO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)</a:t>
            </a:r>
          </a:p>
        </p:txBody>
      </p:sp>
      <p:sp>
        <p:nvSpPr>
          <p:cNvPr id="21" name="Fluxograma: Processo Alternativo 20">
            <a:extLst>
              <a:ext uri="{FF2B5EF4-FFF2-40B4-BE49-F238E27FC236}">
                <a16:creationId xmlns:a16="http://schemas.microsoft.com/office/drawing/2014/main" id="{270EAFEC-AB37-13CB-A556-C59CAAC5550F}"/>
              </a:ext>
            </a:extLst>
          </p:cNvPr>
          <p:cNvSpPr/>
          <p:nvPr/>
        </p:nvSpPr>
        <p:spPr>
          <a:xfrm>
            <a:off x="5606353" y="4211573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ARENAS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(COMPETIÇÃO DE LLMS)</a:t>
            </a:r>
          </a:p>
        </p:txBody>
      </p:sp>
      <p:sp>
        <p:nvSpPr>
          <p:cNvPr id="23" name="Fluxograma: Processo Alternativo 22">
            <a:extLst>
              <a:ext uri="{FF2B5EF4-FFF2-40B4-BE49-F238E27FC236}">
                <a16:creationId xmlns:a16="http://schemas.microsoft.com/office/drawing/2014/main" id="{6364B8B0-D0D7-59C6-0B7F-7763A5BC87E7}"/>
              </a:ext>
            </a:extLst>
          </p:cNvPr>
          <p:cNvSpPr/>
          <p:nvPr/>
        </p:nvSpPr>
        <p:spPr>
          <a:xfrm>
            <a:off x="3051354" y="5622314"/>
            <a:ext cx="4643658" cy="1108489"/>
          </a:xfrm>
          <a:prstGeom prst="flowChartAlternateProcess">
            <a:avLst/>
          </a:prstGeom>
          <a:solidFill>
            <a:schemeClr val="tx1">
              <a:alpha val="6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CRIE SEU PRÓPRIO TESTE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(PERSONALIZAÇÃO</a:t>
            </a:r>
            <a:r>
              <a:rPr kumimoji="0" lang="pt-BR" sz="20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POR TAREFA</a:t>
            </a: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F80027B-FE90-07B5-AFAA-0703D3C48DC1}"/>
              </a:ext>
            </a:extLst>
          </p:cNvPr>
          <p:cNvSpPr txBox="1"/>
          <p:nvPr/>
        </p:nvSpPr>
        <p:spPr>
          <a:xfrm>
            <a:off x="5571167" y="1676027"/>
            <a:ext cx="4999499" cy="80021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300" dirty="0">
                <a:solidFill>
                  <a:schemeClr val="bg1"/>
                </a:solidFill>
                <a:latin typeface="Nexa Extra Light" panose="00000200000000000000" pitchFamily="2" charset="0"/>
              </a:rPr>
              <a:t>Coloque o conteúdo da garrafa na taça até </a:t>
            </a:r>
            <a:r>
              <a:rPr lang="pt-BR" sz="2300" dirty="0">
                <a:solidFill>
                  <a:srgbClr val="BE9C6D"/>
                </a:solidFill>
                <a:latin typeface="Nexa Extra Light" panose="00000200000000000000" pitchFamily="2" charset="0"/>
              </a:rPr>
              <a:t>ELA</a:t>
            </a:r>
            <a:r>
              <a:rPr lang="pt-BR" sz="2300" dirty="0">
                <a:solidFill>
                  <a:schemeClr val="bg1"/>
                </a:solidFill>
                <a:latin typeface="Nexa Extra Light" panose="00000200000000000000" pitchFamily="2" charset="0"/>
              </a:rPr>
              <a:t> ficar cheia/vazia.</a:t>
            </a:r>
          </a:p>
        </p:txBody>
      </p:sp>
    </p:spTree>
    <p:extLst>
      <p:ext uri="{BB962C8B-B14F-4D97-AF65-F5344CB8AC3E}">
        <p14:creationId xmlns:p14="http://schemas.microsoft.com/office/powerpoint/2010/main" val="2887859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4" dur="indefinite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3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0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3" grpId="0" animBg="1"/>
      <p:bldP spid="4" grpId="0" animBg="1"/>
      <p:bldP spid="4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770378-58B0-D8F1-7CB2-E200306A1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4D80C58D-86C7-C1AE-9980-E4987E465F06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BD141529-20AC-8391-DEF1-60B8061CB276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2C05491D-0D91-0B34-3A78-8FBE2202A236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FEF1C576-63B4-F99B-9B0E-AC53D06DFB30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4E9A80CF-0D6F-5556-B19B-B847DCFB07A9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A1D3313C-4240-3205-88A3-ED67A3CD3481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83DBC75E-3EE5-5E0D-2EA7-80959A3704B5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15476E0-F211-05AD-D943-F6E34BA92AF7}"/>
              </a:ext>
            </a:extLst>
          </p:cNvPr>
          <p:cNvSpPr txBox="1"/>
          <p:nvPr/>
        </p:nvSpPr>
        <p:spPr>
          <a:xfrm>
            <a:off x="705608" y="310289"/>
            <a:ext cx="650731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BENCHMARKS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C38B169-5326-4D78-0A11-3E38B3548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077" y="1210536"/>
            <a:ext cx="6449608" cy="567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040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FE7EA6-2A58-5C1D-E920-F7C4989B7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7B7FC6EB-67B7-F5D4-CDC8-151F51EB74B1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D1F0DF4A-4AA8-F85B-5439-4F3630088094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72EF1885-34FD-C534-0FC6-5FC5084C1FBA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97FC3C12-9FDC-5568-394B-CA383C231A89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50C5D1B1-5BB9-76C6-0E3A-B14948BE7F43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2C582537-CF8D-2088-4E74-ECA4C0A1CAA0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8BF9A3A-EA50-F488-43CD-5D4A7C782E5C}"/>
              </a:ext>
            </a:extLst>
          </p:cNvPr>
          <p:cNvSpPr txBox="1"/>
          <p:nvPr/>
        </p:nvSpPr>
        <p:spPr>
          <a:xfrm>
            <a:off x="365663" y="440797"/>
            <a:ext cx="8215444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EXERCÍCIOS</a:t>
            </a:r>
            <a:endParaRPr kumimoji="0" lang="pt-BR" sz="2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C8088893-6726-CEB1-88F5-7969B03327F1}"/>
              </a:ext>
            </a:extLst>
          </p:cNvPr>
          <p:cNvSpPr/>
          <p:nvPr/>
        </p:nvSpPr>
        <p:spPr>
          <a:xfrm>
            <a:off x="458283" y="3486827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TEORIA DA MENTE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4" name="Fluxograma: Processo Alternativo 13">
            <a:extLst>
              <a:ext uri="{FF2B5EF4-FFF2-40B4-BE49-F238E27FC236}">
                <a16:creationId xmlns:a16="http://schemas.microsoft.com/office/drawing/2014/main" id="{306865E1-1B50-4323-C532-2EFA639DA171}"/>
              </a:ext>
            </a:extLst>
          </p:cNvPr>
          <p:cNvSpPr/>
          <p:nvPr/>
        </p:nvSpPr>
        <p:spPr>
          <a:xfrm>
            <a:off x="458283" y="1320669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CONSCIÊNCIA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7" name="Fluxograma: Processo Alternativo 16">
            <a:extLst>
              <a:ext uri="{FF2B5EF4-FFF2-40B4-BE49-F238E27FC236}">
                <a16:creationId xmlns:a16="http://schemas.microsoft.com/office/drawing/2014/main" id="{78F420D7-18BD-4E3D-56D4-4FC4D9108532}"/>
              </a:ext>
            </a:extLst>
          </p:cNvPr>
          <p:cNvSpPr/>
          <p:nvPr/>
        </p:nvSpPr>
        <p:spPr>
          <a:xfrm>
            <a:off x="434272" y="4551768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PIPA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22" name="Fluxograma: Processo Alternativo 21">
            <a:extLst>
              <a:ext uri="{FF2B5EF4-FFF2-40B4-BE49-F238E27FC236}">
                <a16:creationId xmlns:a16="http://schemas.microsoft.com/office/drawing/2014/main" id="{C1229D41-339E-F4A0-37D3-CBE060A0A0AB}"/>
              </a:ext>
            </a:extLst>
          </p:cNvPr>
          <p:cNvSpPr/>
          <p:nvPr/>
        </p:nvSpPr>
        <p:spPr>
          <a:xfrm>
            <a:off x="434272" y="5700663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JULGAMENTOS (CASO IGOR)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349E60D9-2761-CF2D-80E9-7888BFB6DE0E}"/>
              </a:ext>
            </a:extLst>
          </p:cNvPr>
          <p:cNvSpPr/>
          <p:nvPr/>
        </p:nvSpPr>
        <p:spPr>
          <a:xfrm>
            <a:off x="458283" y="2385610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COT – FEW SHOT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541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7" grpId="0" animBg="1"/>
      <p:bldP spid="22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7F1C5DE-FF90-70B1-6CFA-A2C34E0E2158}"/>
              </a:ext>
            </a:extLst>
          </p:cNvPr>
          <p:cNvSpPr/>
          <p:nvPr/>
        </p:nvSpPr>
        <p:spPr>
          <a:xfrm>
            <a:off x="0" y="-6892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FA0649C-3216-91AD-48C7-3B88168D6560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EFE1030-C5D5-6909-F8AB-575C55C01F0D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BD4B52-F179-EA0D-29AC-1FA45BD4EFBF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D491601-27A4-A72E-8FB0-CC31EC7BFC9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97EF1DB-7A54-6AF0-EA19-F1DFBE734FA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6837A6C-C695-48A5-B025-1D4E27B7A5D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8EB70A4-ACD4-9A8E-D9F0-67471265B6CE}"/>
              </a:ext>
            </a:extLst>
          </p:cNvPr>
          <p:cNvSpPr txBox="1"/>
          <p:nvPr/>
        </p:nvSpPr>
        <p:spPr>
          <a:xfrm>
            <a:off x="570454" y="501539"/>
            <a:ext cx="818748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SÍNTESE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CB5B2BEB-2F5B-B845-D9C3-19917A0BAF38}"/>
              </a:ext>
            </a:extLst>
          </p:cNvPr>
          <p:cNvSpPr txBox="1"/>
          <p:nvPr/>
        </p:nvSpPr>
        <p:spPr>
          <a:xfrm>
            <a:off x="560603" y="1500277"/>
            <a:ext cx="4246981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CONCEITO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DE3546C-F080-5A97-5D43-8F2F0B924A1D}"/>
              </a:ext>
            </a:extLst>
          </p:cNvPr>
          <p:cNvSpPr txBox="1"/>
          <p:nvPr/>
        </p:nvSpPr>
        <p:spPr>
          <a:xfrm>
            <a:off x="560602" y="2125973"/>
            <a:ext cx="9875483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Os </a:t>
            </a:r>
            <a:r>
              <a:rPr lang="pt-BR" sz="240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LLMs</a:t>
            </a: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foram treinados para prever o próximo token. Porém, na medida em que se tornam mais robustos, eles desenvolvem habilidades para os quais não foram treinados.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2D0F161-B020-79FF-E50E-0810FC4CDFD0}"/>
              </a:ext>
            </a:extLst>
          </p:cNvPr>
          <p:cNvSpPr txBox="1"/>
          <p:nvPr/>
        </p:nvSpPr>
        <p:spPr>
          <a:xfrm>
            <a:off x="560603" y="3480744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HABILIDADES LINGUÍSTICAS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1F036AF-18C2-FC4A-50E3-40CDBD32EDA7}"/>
              </a:ext>
            </a:extLst>
          </p:cNvPr>
          <p:cNvSpPr txBox="1"/>
          <p:nvPr/>
        </p:nvSpPr>
        <p:spPr>
          <a:xfrm>
            <a:off x="560603" y="3985666"/>
            <a:ext cx="9875484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2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Os </a:t>
            </a:r>
            <a:r>
              <a:rPr lang="pt-BR" sz="2400" b="1" noProof="0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LLMs</a:t>
            </a:r>
            <a:r>
              <a:rPr lang="pt-BR" sz="2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 são incrivelmente bons em competência formal de linguagem – eles dominam gramática, sintaxe e semântica. Porém, ainda são limitados em competência funcional (lógica, moral etc.).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008F714-2F39-4AD7-B143-9874BBD14F84}"/>
              </a:ext>
            </a:extLst>
          </p:cNvPr>
          <p:cNvSpPr txBox="1"/>
          <p:nvPr/>
        </p:nvSpPr>
        <p:spPr>
          <a:xfrm>
            <a:off x="560603" y="5313805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IMPLICAÇÕES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2D38CDB-1692-8F38-6C06-E84CC5F833BA}"/>
              </a:ext>
            </a:extLst>
          </p:cNvPr>
          <p:cNvSpPr txBox="1"/>
          <p:nvPr/>
        </p:nvSpPr>
        <p:spPr>
          <a:xfrm>
            <a:off x="560603" y="5773126"/>
            <a:ext cx="9945058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Trate os </a:t>
            </a:r>
            <a:r>
              <a:rPr lang="pt-BR" sz="240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LLMs</a:t>
            </a: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como máquinas de calcular textos, que simulam linguagem humana, mas não têm sabedoria intrínseca, compromisso com a verdade ou senso de justiça inato.</a:t>
            </a:r>
            <a:endParaRPr lang="pt-BR" sz="24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36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8" grpId="1" animBg="1"/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13" grpId="0" animBg="1"/>
      <p:bldP spid="15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22363</TotalTime>
  <Words>309</Words>
  <Application>Microsoft Office PowerPoint</Application>
  <PresentationFormat>Personalizar</PresentationFormat>
  <Paragraphs>68</Paragraphs>
  <Slides>7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Aptos Display</vt:lpstr>
      <vt:lpstr>Aptos</vt:lpstr>
      <vt:lpstr>Arial</vt:lpstr>
      <vt:lpstr>Neue Haas Grotesk Text Pro</vt:lpstr>
      <vt:lpstr>Nexa Extra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Marmelstein</dc:creator>
  <cp:lastModifiedBy>George Marmelstein</cp:lastModifiedBy>
  <cp:revision>272</cp:revision>
  <dcterms:created xsi:type="dcterms:W3CDTF">2025-06-19T13:51:07Z</dcterms:created>
  <dcterms:modified xsi:type="dcterms:W3CDTF">2025-11-12T21:11:32Z</dcterms:modified>
</cp:coreProperties>
</file>

<file path=docProps/thumbnail.jpeg>
</file>